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70" r:id="rId3"/>
    <p:sldId id="289" r:id="rId4"/>
    <p:sldId id="259" r:id="rId5"/>
    <p:sldId id="280" r:id="rId6"/>
    <p:sldId id="281" r:id="rId7"/>
    <p:sldId id="282" r:id="rId8"/>
    <p:sldId id="284" r:id="rId9"/>
    <p:sldId id="283" r:id="rId10"/>
    <p:sldId id="285" r:id="rId11"/>
    <p:sldId id="286" r:id="rId12"/>
    <p:sldId id="287"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93" d="100"/>
          <a:sy n="93" d="100"/>
        </p:scale>
        <p:origin x="102" y="444"/>
      </p:cViewPr>
      <p:guideLst/>
    </p:cSldViewPr>
  </p:slideViewPr>
  <p:notesTextViewPr>
    <p:cViewPr>
      <p:scale>
        <a:sx n="1" d="1"/>
        <a:sy n="1" d="1"/>
      </p:scale>
      <p:origin x="0" y="0"/>
    </p:cViewPr>
  </p:notesTextViewPr>
  <p:notesViewPr>
    <p:cSldViewPr snapToGrid="0">
      <p:cViewPr varScale="1">
        <p:scale>
          <a:sx n="83" d="100"/>
          <a:sy n="83" d="100"/>
        </p:scale>
        <p:origin x="36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A785B-D11D-476E-8FE3-B9A32AAEF3ED}" type="datetimeFigureOut">
              <a:rPr lang="en-US" smtClean="0"/>
              <a:t>8/26/2016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BAD6D-9C3B-46AE-9ED7-53C2ADD3C885}" type="slidenum">
              <a:rPr lang="en-US" smtClean="0"/>
              <a:t>‹#›</a:t>
            </a:fld>
            <a:endParaRPr lang="en-US"/>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6EEAB-DFFE-48A0-95F8-1347266830D1}" type="datetimeFigureOut">
              <a:rPr lang="en-US" smtClean="0"/>
              <a:t>8/26/2016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C1AB1-D682-4F2C-8579-D9DF0DCC073A}" type="slidenum">
              <a:rPr lang="en-US" smtClean="0"/>
              <a:t>‹#›</a:t>
            </a:fld>
            <a:endParaRPr lang="en-US"/>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04160" y="1557867"/>
            <a:ext cx="6583680" cy="2560320"/>
          </a:xfrm>
        </p:spPr>
        <p:txBody>
          <a:bodyPr anchor="b">
            <a:normAutofit/>
          </a:bodyPr>
          <a:lstStyle>
            <a:lvl1pPr algn="ctr">
              <a:lnSpc>
                <a:spcPct val="80000"/>
              </a:lnSpc>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2804160" y="4185919"/>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Rectangle 5"/>
          <p:cNvSpPr/>
          <p:nvPr userDrawn="1"/>
        </p:nvSpPr>
        <p:spPr bwMode="ltGray">
          <a:xfrm>
            <a:off x="5422777" y="506568"/>
            <a:ext cx="6400800" cy="5861798"/>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Rectangle 5"/>
          <p:cNvSpPr/>
          <p:nvPr userDrawn="1"/>
        </p:nvSpPr>
        <p:spPr bwMode="ltGray">
          <a:xfrm>
            <a:off x="5422777" y="506568"/>
            <a:ext cx="6400800" cy="5861798"/>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6233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Rectangle 5"/>
          <p:cNvSpPr/>
          <p:nvPr userDrawn="1"/>
        </p:nvSpPr>
        <p:spPr bwMode="ltGray">
          <a:xfrm>
            <a:off x="5422777" y="506568"/>
            <a:ext cx="6400800" cy="5861798"/>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49264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Rectangle 5"/>
          <p:cNvSpPr/>
          <p:nvPr userDrawn="1"/>
        </p:nvSpPr>
        <p:spPr bwMode="ltGray">
          <a:xfrm>
            <a:off x="5422777" y="506568"/>
            <a:ext cx="6400800" cy="5861798"/>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1088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Rectangle 5"/>
          <p:cNvSpPr/>
          <p:nvPr userDrawn="1"/>
        </p:nvSpPr>
        <p:spPr bwMode="ltGray">
          <a:xfrm>
            <a:off x="5422777" y="506568"/>
            <a:ext cx="6400800" cy="5861798"/>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654040" y="1016000"/>
            <a:ext cx="5760720" cy="2097069"/>
          </a:xfrm>
        </p:spPr>
        <p:txBody>
          <a:bodyPr anchor="b">
            <a:normAutofit/>
          </a:bodyPr>
          <a:lstStyle>
            <a:lvl1pPr algn="ctr">
              <a:lnSpc>
                <a:spcPct val="80000"/>
              </a:lnSpc>
              <a:defRPr sz="5400" baseline="0"/>
            </a:lvl1pPr>
          </a:lstStyle>
          <a:p>
            <a:r>
              <a:rPr lang="en-US" dirty="0" smtClean="0"/>
              <a:t>Organizational Structure Work Group</a:t>
            </a:r>
            <a:endParaRPr lang="en-US" dirty="0"/>
          </a:p>
        </p:txBody>
      </p:sp>
    </p:spTree>
    <p:extLst>
      <p:ext uri="{BB962C8B-B14F-4D97-AF65-F5344CB8AC3E}">
        <p14:creationId xmlns:p14="http://schemas.microsoft.com/office/powerpoint/2010/main" val="387085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D3024-A370-4736-A073-CFE51D74BDB4}"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D3024-A370-4736-A073-CFE51D74BDB4}"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800">
                <a:solidFill>
                  <a:schemeClr val="tx1"/>
                </a:solidFill>
              </a:defRPr>
            </a:lvl1pPr>
          </a:lstStyle>
          <a:p>
            <a:fld id="{B1BD3024-A370-4736-A073-CFE51D74BDB4}" type="datetimeFigureOut">
              <a:rPr lang="en-US" smtClean="0"/>
              <a:pPr/>
              <a:t>8/26/2016</a:t>
            </a:fld>
            <a:endParaRPr lang="en-US"/>
          </a:p>
        </p:txBody>
      </p:sp>
      <p:sp>
        <p:nvSpPr>
          <p:cNvPr id="5" name="Footer Placeholder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800">
                <a:solidFill>
                  <a:schemeClr val="tx1"/>
                </a:solidFill>
              </a:defRPr>
            </a:lvl1pPr>
          </a:lstStyle>
          <a:p>
            <a:endParaRPr lang="en-US"/>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800">
                <a:solidFill>
                  <a:schemeClr val="tx1"/>
                </a:solidFill>
              </a:defRPr>
            </a:lvl1pPr>
          </a:lstStyle>
          <a:p>
            <a:fld id="{5E3DCFCC-8C7B-4574-91B2-C3342261C6C2}" type="slidenum">
              <a:rPr lang="en-US" smtClean="0"/>
              <a:pPr/>
              <a:t>‹#›</a:t>
            </a:fld>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90679" b="3750"/>
          <a:stretch/>
        </p:blipFill>
        <p:spPr>
          <a:xfrm>
            <a:off x="0" y="-20765"/>
            <a:ext cx="12192628" cy="452846"/>
          </a:xfrm>
          <a:prstGeom prst="rect">
            <a:avLst/>
          </a:prstGeom>
        </p:spPr>
      </p:pic>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82200" y="5952242"/>
            <a:ext cx="1371600" cy="567091"/>
          </a:xfrm>
          <a:prstGeom prst="rect">
            <a:avLst/>
          </a:prstGeom>
        </p:spPr>
      </p:pic>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8200" y="5952242"/>
            <a:ext cx="3176430" cy="567091"/>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65" r:id="rId6"/>
    <p:sldLayoutId id="2147483666" r:id="rId7"/>
    <p:sldLayoutId id="2147483655" r:id="rId8"/>
    <p:sldLayoutId id="214748365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 Food Systems</a:t>
            </a:r>
            <a:endParaRPr lang="en-US" dirty="0"/>
          </a:p>
        </p:txBody>
      </p:sp>
      <p:sp>
        <p:nvSpPr>
          <p:cNvPr id="3" name="Subtitle 2"/>
          <p:cNvSpPr>
            <a:spLocks noGrp="1"/>
          </p:cNvSpPr>
          <p:nvPr>
            <p:ph type="subTitle" idx="1"/>
          </p:nvPr>
        </p:nvSpPr>
        <p:spPr/>
        <p:txBody>
          <a:bodyPr/>
          <a:lstStyle/>
          <a:p>
            <a:r>
              <a:rPr lang="en-US" dirty="0" smtClean="0"/>
              <a:t>Southern Region SERA Application</a:t>
            </a:r>
            <a:endParaRPr lang="en-US" dirty="0"/>
          </a:p>
        </p:txBody>
      </p:sp>
    </p:spTree>
    <p:extLst>
      <p:ext uri="{BB962C8B-B14F-4D97-AF65-F5344CB8AC3E}">
        <p14:creationId xmlns:p14="http://schemas.microsoft.com/office/powerpoint/2010/main" val="26140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Strategies</a:t>
            </a:r>
            <a:endParaRPr lang="en-US" dirty="0"/>
          </a:p>
        </p:txBody>
      </p:sp>
      <p:sp>
        <p:nvSpPr>
          <p:cNvPr id="5" name="Content Placeholder 4"/>
          <p:cNvSpPr>
            <a:spLocks noGrp="1"/>
          </p:cNvSpPr>
          <p:nvPr>
            <p:ph idx="1"/>
          </p:nvPr>
        </p:nvSpPr>
        <p:spPr/>
        <p:txBody>
          <a:bodyPr/>
          <a:lstStyle/>
          <a:p>
            <a:r>
              <a:rPr lang="en-US" dirty="0" smtClean="0"/>
              <a:t>Develop a common set of measures</a:t>
            </a:r>
          </a:p>
          <a:p>
            <a:r>
              <a:rPr lang="en-US" dirty="0" smtClean="0"/>
              <a:t>Gain commitment from Extension to gather data</a:t>
            </a:r>
          </a:p>
          <a:p>
            <a:r>
              <a:rPr lang="en-US" dirty="0" smtClean="0"/>
              <a:t>Analyze data</a:t>
            </a:r>
          </a:p>
          <a:p>
            <a:r>
              <a:rPr lang="en-US" dirty="0" smtClean="0"/>
              <a:t>Report findings</a:t>
            </a:r>
            <a:endParaRPr lang="en-US" dirty="0"/>
          </a:p>
        </p:txBody>
      </p:sp>
    </p:spTree>
    <p:extLst>
      <p:ext uri="{BB962C8B-B14F-4D97-AF65-F5344CB8AC3E}">
        <p14:creationId xmlns:p14="http://schemas.microsoft.com/office/powerpoint/2010/main" val="134922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54040" y="2980267"/>
            <a:ext cx="5760720" cy="3091760"/>
          </a:xfrm>
        </p:spPr>
        <p:txBody>
          <a:bodyPr>
            <a:normAutofit/>
          </a:bodyPr>
          <a:lstStyle/>
          <a:p>
            <a:r>
              <a:rPr lang="en-US" i="1" dirty="0" smtClean="0"/>
              <a:t>Objective:</a:t>
            </a:r>
            <a:r>
              <a:rPr lang="en-US" dirty="0" smtClean="0"/>
              <a:t> Identify processes, collaborative behavior, staffing, and organizational structures of land-grant universities participating in the development of local food systems. Collect data annually from state SERA liaisons and create a regional data bank and series of case studies by 2019.</a:t>
            </a:r>
            <a:endParaRPr lang="en-US" dirty="0"/>
          </a:p>
        </p:txBody>
      </p:sp>
      <p:sp>
        <p:nvSpPr>
          <p:cNvPr id="4" name="Title 3"/>
          <p:cNvSpPr>
            <a:spLocks noGrp="1"/>
          </p:cNvSpPr>
          <p:nvPr>
            <p:ph type="title"/>
          </p:nvPr>
        </p:nvSpPr>
        <p:spPr/>
        <p:txBody>
          <a:bodyPr/>
          <a:lstStyle/>
          <a:p>
            <a:r>
              <a:rPr lang="en-US" dirty="0" smtClean="0"/>
              <a:t>Organizational Structures Work Group </a:t>
            </a:r>
            <a:endParaRPr lang="en-US" dirty="0"/>
          </a:p>
        </p:txBody>
      </p:sp>
    </p:spTree>
    <p:extLst>
      <p:ext uri="{BB962C8B-B14F-4D97-AF65-F5344CB8AC3E}">
        <p14:creationId xmlns:p14="http://schemas.microsoft.com/office/powerpoint/2010/main" val="372439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lstStyle/>
          <a:p>
            <a:r>
              <a:rPr lang="en-US" dirty="0" smtClean="0"/>
              <a:t>Create a timeline of expected deliverables</a:t>
            </a:r>
          </a:p>
          <a:p>
            <a:r>
              <a:rPr lang="en-US" dirty="0" smtClean="0"/>
              <a:t>Coordinate with other work groups</a:t>
            </a:r>
          </a:p>
          <a:p>
            <a:r>
              <a:rPr lang="en-US" dirty="0" smtClean="0"/>
              <a:t>Identify core metric for assessing resources</a:t>
            </a:r>
          </a:p>
          <a:p>
            <a:r>
              <a:rPr lang="en-US" dirty="0" smtClean="0"/>
              <a:t>Develop an instrument for capturing qualitative/quantitative data</a:t>
            </a:r>
          </a:p>
          <a:p>
            <a:r>
              <a:rPr lang="en-US" dirty="0" smtClean="0"/>
              <a:t>Coordinate and analyze data</a:t>
            </a:r>
          </a:p>
          <a:p>
            <a:r>
              <a:rPr lang="en-US" dirty="0" smtClean="0"/>
              <a:t>Design case study structure and recruit authors</a:t>
            </a:r>
          </a:p>
          <a:p>
            <a:r>
              <a:rPr lang="en-US" dirty="0" smtClean="0"/>
              <a:t>Develop communication strategy</a:t>
            </a:r>
            <a:endParaRPr lang="en-US" dirty="0"/>
          </a:p>
        </p:txBody>
      </p:sp>
    </p:spTree>
    <p:extLst>
      <p:ext uri="{BB962C8B-B14F-4D97-AF65-F5344CB8AC3E}">
        <p14:creationId xmlns:p14="http://schemas.microsoft.com/office/powerpoint/2010/main" val="42901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705492" y="3138769"/>
            <a:ext cx="10058400" cy="2470921"/>
          </a:xfrm>
        </p:spPr>
        <p:txBody>
          <a:bodyPr/>
          <a:lstStyle/>
          <a:p>
            <a:r>
              <a:rPr lang="en-US" dirty="0" smtClean="0"/>
              <a:t>Requested Duration: October 01, 2016 - September 30, 2021</a:t>
            </a:r>
          </a:p>
          <a:p>
            <a:r>
              <a:rPr lang="en-US" dirty="0" smtClean="0"/>
              <a:t>Administrative Advisors: </a:t>
            </a:r>
          </a:p>
          <a:p>
            <a:pPr lvl="1"/>
            <a:r>
              <a:rPr lang="en-US" dirty="0" smtClean="0"/>
              <a:t>Ed Jones (VA) - Extension</a:t>
            </a:r>
          </a:p>
          <a:p>
            <a:pPr lvl="1"/>
            <a:r>
              <a:rPr lang="en-US" dirty="0" smtClean="0"/>
              <a:t>Eric Young (SAAESD) - Research</a:t>
            </a:r>
            <a:endParaRPr lang="en-US" dirty="0"/>
          </a:p>
        </p:txBody>
      </p:sp>
      <p:sp>
        <p:nvSpPr>
          <p:cNvPr id="5" name="Rectangle 4"/>
          <p:cNvSpPr/>
          <p:nvPr/>
        </p:nvSpPr>
        <p:spPr>
          <a:xfrm>
            <a:off x="705492" y="922778"/>
            <a:ext cx="10678274" cy="2215991"/>
          </a:xfrm>
          <a:prstGeom prst="rect">
            <a:avLst/>
          </a:prstGeom>
        </p:spPr>
        <p:txBody>
          <a:bodyPr wrap="square">
            <a:spAutoFit/>
          </a:bodyPr>
          <a:lstStyle/>
          <a:p>
            <a:r>
              <a:rPr lang="en-US" sz="4000" dirty="0"/>
              <a:t>Strengthening the Southern Region Extension and Research System to Support Local &amp; Regional Foods Needs and Priorities</a:t>
            </a:r>
            <a:r>
              <a:rPr lang="en-US" dirty="0"/>
              <a:t/>
            </a:r>
            <a:br>
              <a:rPr lang="en-US" dirty="0"/>
            </a:br>
            <a:endParaRPr lang="en-US" dirty="0"/>
          </a:p>
        </p:txBody>
      </p:sp>
    </p:spTree>
    <p:extLst>
      <p:ext uri="{BB962C8B-B14F-4D97-AF65-F5344CB8AC3E}">
        <p14:creationId xmlns:p14="http://schemas.microsoft.com/office/powerpoint/2010/main" val="26044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Work Group</a:t>
            </a:r>
            <a:endParaRPr lang="en-US" dirty="0"/>
          </a:p>
        </p:txBody>
      </p:sp>
      <p:sp>
        <p:nvSpPr>
          <p:cNvPr id="3" name="Text Placeholder 2"/>
          <p:cNvSpPr>
            <a:spLocks noGrp="1"/>
          </p:cNvSpPr>
          <p:nvPr>
            <p:ph type="body" idx="1"/>
          </p:nvPr>
        </p:nvSpPr>
        <p:spPr>
          <a:xfrm>
            <a:off x="5654040" y="2980267"/>
            <a:ext cx="5760720" cy="3081486"/>
          </a:xfrm>
        </p:spPr>
        <p:txBody>
          <a:bodyPr>
            <a:normAutofit/>
          </a:bodyPr>
          <a:lstStyle/>
          <a:p>
            <a:r>
              <a:rPr lang="en-US" i="1" dirty="0" smtClean="0"/>
              <a:t>Objective:</a:t>
            </a:r>
            <a:r>
              <a:rPr lang="en-US" dirty="0" smtClean="0"/>
              <a:t> Within 2 years, identify the top 10 pressing issues facing Extension agents in food systems work within the region to direct future Extension and Research activities.</a:t>
            </a:r>
            <a:endParaRPr lang="en-US" dirty="0"/>
          </a:p>
        </p:txBody>
      </p:sp>
    </p:spTree>
    <p:extLst>
      <p:ext uri="{BB962C8B-B14F-4D97-AF65-F5344CB8AC3E}">
        <p14:creationId xmlns:p14="http://schemas.microsoft.com/office/powerpoint/2010/main" val="19326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lstStyle/>
          <a:p>
            <a:r>
              <a:rPr lang="en-US" dirty="0"/>
              <a:t>Conduct a literature review</a:t>
            </a:r>
          </a:p>
          <a:p>
            <a:r>
              <a:rPr lang="en-US" dirty="0"/>
              <a:t>Develop a survey</a:t>
            </a:r>
          </a:p>
          <a:p>
            <a:r>
              <a:rPr lang="en-US" dirty="0"/>
              <a:t>Conduct survey</a:t>
            </a:r>
          </a:p>
          <a:p>
            <a:r>
              <a:rPr lang="en-US" dirty="0"/>
              <a:t>Analyze results</a:t>
            </a:r>
          </a:p>
          <a:p>
            <a:r>
              <a:rPr lang="en-US" dirty="0"/>
              <a:t>Disseminate results</a:t>
            </a:r>
          </a:p>
          <a:p>
            <a:pPr marL="0" indent="0">
              <a:buNone/>
            </a:pPr>
            <a:endParaRPr lang="en-US" dirty="0"/>
          </a:p>
        </p:txBody>
      </p:sp>
    </p:spTree>
    <p:extLst>
      <p:ext uri="{BB962C8B-B14F-4D97-AF65-F5344CB8AC3E}">
        <p14:creationId xmlns:p14="http://schemas.microsoft.com/office/powerpoint/2010/main" val="318671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54040" y="2980267"/>
            <a:ext cx="5760720" cy="2465036"/>
          </a:xfrm>
        </p:spPr>
        <p:txBody>
          <a:bodyPr>
            <a:normAutofit/>
          </a:bodyPr>
          <a:lstStyle/>
          <a:p>
            <a:pPr>
              <a:lnSpc>
                <a:spcPct val="100000"/>
              </a:lnSpc>
            </a:pPr>
            <a:r>
              <a:rPr lang="en-US" i="1" dirty="0" smtClean="0"/>
              <a:t>Objective:</a:t>
            </a:r>
            <a:r>
              <a:rPr lang="en-US" dirty="0" smtClean="0"/>
              <a:t> To create learning communities of land grant professionals from at least 15 land grant universities in the south and local, state, and federal partners around high priority needs in the food system in the next three to five years.</a:t>
            </a:r>
            <a:endParaRPr lang="en-US" dirty="0"/>
          </a:p>
        </p:txBody>
      </p:sp>
      <p:sp>
        <p:nvSpPr>
          <p:cNvPr id="2" name="Title 1"/>
          <p:cNvSpPr>
            <a:spLocks noGrp="1"/>
          </p:cNvSpPr>
          <p:nvPr>
            <p:ph type="title"/>
          </p:nvPr>
        </p:nvSpPr>
        <p:spPr/>
        <p:txBody>
          <a:bodyPr>
            <a:normAutofit fontScale="90000"/>
          </a:bodyPr>
          <a:lstStyle/>
          <a:p>
            <a:r>
              <a:rPr lang="en-US" dirty="0" smtClean="0"/>
              <a:t>Learning Communities Work Group</a:t>
            </a:r>
            <a:endParaRPr lang="en-US" dirty="0"/>
          </a:p>
        </p:txBody>
      </p:sp>
    </p:spTree>
    <p:extLst>
      <p:ext uri="{BB962C8B-B14F-4D97-AF65-F5344CB8AC3E}">
        <p14:creationId xmlns:p14="http://schemas.microsoft.com/office/powerpoint/2010/main" val="4784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lstStyle/>
          <a:p>
            <a:r>
              <a:rPr lang="en-US" dirty="0" smtClean="0"/>
              <a:t>Communicate top 10 issues based on survey</a:t>
            </a:r>
          </a:p>
          <a:p>
            <a:r>
              <a:rPr lang="en-US" dirty="0" smtClean="0"/>
              <a:t>Recruit participants to work on various issues</a:t>
            </a:r>
            <a:endParaRPr lang="en-US" dirty="0"/>
          </a:p>
          <a:p>
            <a:r>
              <a:rPr lang="en-US" dirty="0" smtClean="0"/>
              <a:t>Help identify work plans</a:t>
            </a:r>
            <a:endParaRPr lang="en-US" dirty="0"/>
          </a:p>
          <a:p>
            <a:r>
              <a:rPr lang="en-US" dirty="0" smtClean="0"/>
              <a:t>Develop communication platform(s)</a:t>
            </a:r>
            <a:endParaRPr lang="en-US" dirty="0"/>
          </a:p>
          <a:p>
            <a:r>
              <a:rPr lang="en-US" dirty="0" smtClean="0"/>
              <a:t>Track progress of teams</a:t>
            </a:r>
            <a:endParaRPr lang="en-US" dirty="0"/>
          </a:p>
          <a:p>
            <a:pPr marL="0" indent="0">
              <a:buNone/>
            </a:pPr>
            <a:endParaRPr lang="en-US" dirty="0"/>
          </a:p>
        </p:txBody>
      </p:sp>
    </p:spTree>
    <p:extLst>
      <p:ext uri="{BB962C8B-B14F-4D97-AF65-F5344CB8AC3E}">
        <p14:creationId xmlns:p14="http://schemas.microsoft.com/office/powerpoint/2010/main" val="30279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54040" y="2980267"/>
            <a:ext cx="5760720" cy="2824632"/>
          </a:xfrm>
        </p:spPr>
        <p:txBody>
          <a:bodyPr>
            <a:normAutofit/>
          </a:bodyPr>
          <a:lstStyle/>
          <a:p>
            <a:r>
              <a:rPr lang="en-US" i="1" dirty="0" smtClean="0"/>
              <a:t>Objective:</a:t>
            </a:r>
            <a:r>
              <a:rPr lang="en-US" dirty="0" smtClean="0"/>
              <a:t> Design a user-friendly and robust repository of local foods system resources that meet the needs of Extension and Research professionals in the land-grant system, by 2020, with measurable increases in use and quantity of resources by 20 percent per year.</a:t>
            </a:r>
            <a:endParaRPr lang="en-US" dirty="0"/>
          </a:p>
        </p:txBody>
      </p:sp>
      <p:sp>
        <p:nvSpPr>
          <p:cNvPr id="4" name="Title 3"/>
          <p:cNvSpPr>
            <a:spLocks noGrp="1"/>
          </p:cNvSpPr>
          <p:nvPr>
            <p:ph type="title"/>
          </p:nvPr>
        </p:nvSpPr>
        <p:spPr/>
        <p:txBody>
          <a:bodyPr>
            <a:normAutofit fontScale="90000"/>
          </a:bodyPr>
          <a:lstStyle/>
          <a:p>
            <a:r>
              <a:rPr lang="en-US" dirty="0" smtClean="0"/>
              <a:t>Resource Repository Work Group</a:t>
            </a:r>
            <a:endParaRPr lang="en-US" dirty="0"/>
          </a:p>
        </p:txBody>
      </p:sp>
    </p:spTree>
    <p:extLst>
      <p:ext uri="{BB962C8B-B14F-4D97-AF65-F5344CB8AC3E}">
        <p14:creationId xmlns:p14="http://schemas.microsoft.com/office/powerpoint/2010/main" val="42343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lstStyle/>
          <a:p>
            <a:r>
              <a:rPr lang="en-US" dirty="0" smtClean="0"/>
              <a:t>Inventory existing resources</a:t>
            </a:r>
          </a:p>
          <a:p>
            <a:r>
              <a:rPr lang="en-US" dirty="0" smtClean="0"/>
              <a:t>Contact experts to get them to contribute</a:t>
            </a:r>
          </a:p>
          <a:p>
            <a:r>
              <a:rPr lang="en-US" dirty="0" smtClean="0"/>
              <a:t>Identify gaps in existing resources</a:t>
            </a:r>
          </a:p>
          <a:p>
            <a:r>
              <a:rPr lang="en-US" dirty="0" smtClean="0"/>
              <a:t>Engage people in developing new resources</a:t>
            </a:r>
          </a:p>
          <a:p>
            <a:r>
              <a:rPr lang="en-US" dirty="0" smtClean="0"/>
              <a:t>Create web-based repository to house resources</a:t>
            </a:r>
          </a:p>
          <a:p>
            <a:r>
              <a:rPr lang="en-US" dirty="0" smtClean="0"/>
              <a:t>Develop webinars, </a:t>
            </a:r>
            <a:r>
              <a:rPr lang="en-US" dirty="0" err="1" smtClean="0"/>
              <a:t>commuications</a:t>
            </a:r>
            <a:r>
              <a:rPr lang="en-US" dirty="0" smtClean="0"/>
              <a:t> package to promote repository and how to use it</a:t>
            </a:r>
            <a:endParaRPr lang="en-US" dirty="0"/>
          </a:p>
        </p:txBody>
      </p:sp>
    </p:spTree>
    <p:extLst>
      <p:ext uri="{BB962C8B-B14F-4D97-AF65-F5344CB8AC3E}">
        <p14:creationId xmlns:p14="http://schemas.microsoft.com/office/powerpoint/2010/main" val="180988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54040" y="2980266"/>
            <a:ext cx="5760720" cy="2012973"/>
          </a:xfrm>
        </p:spPr>
        <p:txBody>
          <a:bodyPr>
            <a:normAutofit/>
          </a:bodyPr>
          <a:lstStyle/>
          <a:p>
            <a:r>
              <a:rPr lang="en-US" i="1" dirty="0" smtClean="0"/>
              <a:t>Objective:</a:t>
            </a:r>
            <a:r>
              <a:rPr lang="en-US" dirty="0" smtClean="0"/>
              <a:t> Strengthen capacity of research and extension professionals in the southern region for gathering, communicating, and marketing impact data and analyzing secondary data through identification and sharing of common measures, resources and tools by reporting on an annual basis.</a:t>
            </a:r>
            <a:endParaRPr lang="en-US" dirty="0"/>
          </a:p>
        </p:txBody>
      </p:sp>
      <p:sp>
        <p:nvSpPr>
          <p:cNvPr id="4" name="Title 3"/>
          <p:cNvSpPr>
            <a:spLocks noGrp="1"/>
          </p:cNvSpPr>
          <p:nvPr>
            <p:ph type="title"/>
          </p:nvPr>
        </p:nvSpPr>
        <p:spPr/>
        <p:txBody>
          <a:bodyPr/>
          <a:lstStyle/>
          <a:p>
            <a:r>
              <a:rPr lang="en-US" dirty="0" smtClean="0"/>
              <a:t>Impact Work Group</a:t>
            </a:r>
            <a:endParaRPr lang="en-US" dirty="0"/>
          </a:p>
        </p:txBody>
      </p:sp>
    </p:spTree>
    <p:extLst>
      <p:ext uri="{BB962C8B-B14F-4D97-AF65-F5344CB8AC3E}">
        <p14:creationId xmlns:p14="http://schemas.microsoft.com/office/powerpoint/2010/main" val="276452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potx" id="{C09F2ED6-7B68-4305-826F-E326D3225887}" vid="{B7CA04BF-89D1-446E-AA25-D46A14229824}"/>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C88A576-A2E7-4760-927D-B5BF8CF93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Four seasons nature presentation (widescreen)</Template>
  <TotalTime>0</TotalTime>
  <Words>419</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Constantia</vt:lpstr>
      <vt:lpstr>Wingdings</vt:lpstr>
      <vt:lpstr>Four Seasons 16x9</vt:lpstr>
      <vt:lpstr>Local Food Systems</vt:lpstr>
      <vt:lpstr>PowerPoint Presentation</vt:lpstr>
      <vt:lpstr>Issues Work Group</vt:lpstr>
      <vt:lpstr>Strategies</vt:lpstr>
      <vt:lpstr>Learning Communities Work Group</vt:lpstr>
      <vt:lpstr>Strategies</vt:lpstr>
      <vt:lpstr>Resource Repository Work Group</vt:lpstr>
      <vt:lpstr>Strategies</vt:lpstr>
      <vt:lpstr>Impact Work Group</vt:lpstr>
      <vt:lpstr>Strategies</vt:lpstr>
      <vt:lpstr>Organizational Structures Work Group </vt:lpstr>
      <vt:lpstr>Strategies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2016-08-22T15:20:55Z</dcterms:created>
  <dcterms:modified xsi:type="dcterms:W3CDTF">2016-08-26T13:02:48Z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TC040015419991</vt:lpwstr>
  </property>
</Properties>
</file>